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80" r:id="rId3"/>
    <p:sldId id="267" r:id="rId4"/>
    <p:sldId id="266" r:id="rId5"/>
    <p:sldId id="268" r:id="rId6"/>
    <p:sldId id="277" r:id="rId7"/>
    <p:sldId id="275" r:id="rId8"/>
    <p:sldId id="269" r:id="rId9"/>
    <p:sldId id="270" r:id="rId10"/>
    <p:sldId id="278" r:id="rId11"/>
    <p:sldId id="274" r:id="rId12"/>
    <p:sldId id="271" r:id="rId13"/>
    <p:sldId id="264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pourmohammad" initials="ap" lastIdx="1" clrIdx="0">
    <p:extLst>
      <p:ext uri="{19B8F6BF-5375-455C-9EA6-DF929625EA0E}">
        <p15:presenceInfo xmlns:p15="http://schemas.microsoft.com/office/powerpoint/2012/main" userId="0a6a80e9546db0e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Total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5696106704221457E-2"/>
          <c:y val="9.4138615782803955E-2"/>
          <c:w val="0.95558784136296127"/>
          <c:h val="0.800236959766583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Sheet1!$A$2:$A$32</c:f>
              <c:numCache>
                <c:formatCode>General</c:formatCode>
                <c:ptCount val="31"/>
                <c:pt idx="0">
                  <c:v>1369</c:v>
                </c:pt>
                <c:pt idx="1">
                  <c:v>1370</c:v>
                </c:pt>
                <c:pt idx="2">
                  <c:v>1371</c:v>
                </c:pt>
                <c:pt idx="3">
                  <c:v>1372</c:v>
                </c:pt>
                <c:pt idx="4">
                  <c:v>1373</c:v>
                </c:pt>
                <c:pt idx="5">
                  <c:v>1374</c:v>
                </c:pt>
                <c:pt idx="6">
                  <c:v>1375</c:v>
                </c:pt>
                <c:pt idx="7">
                  <c:v>1376</c:v>
                </c:pt>
                <c:pt idx="8">
                  <c:v>1377</c:v>
                </c:pt>
                <c:pt idx="9">
                  <c:v>1378</c:v>
                </c:pt>
                <c:pt idx="10">
                  <c:v>1379</c:v>
                </c:pt>
                <c:pt idx="11">
                  <c:v>1380</c:v>
                </c:pt>
                <c:pt idx="12">
                  <c:v>1381</c:v>
                </c:pt>
                <c:pt idx="13">
                  <c:v>1382</c:v>
                </c:pt>
                <c:pt idx="14">
                  <c:v>1383</c:v>
                </c:pt>
                <c:pt idx="15">
                  <c:v>1384</c:v>
                </c:pt>
                <c:pt idx="16">
                  <c:v>1385</c:v>
                </c:pt>
                <c:pt idx="17">
                  <c:v>1386</c:v>
                </c:pt>
                <c:pt idx="18">
                  <c:v>1387</c:v>
                </c:pt>
                <c:pt idx="19">
                  <c:v>1388</c:v>
                </c:pt>
                <c:pt idx="20">
                  <c:v>1389</c:v>
                </c:pt>
                <c:pt idx="21">
                  <c:v>1390</c:v>
                </c:pt>
                <c:pt idx="22">
                  <c:v>1391</c:v>
                </c:pt>
                <c:pt idx="23">
                  <c:v>1392</c:v>
                </c:pt>
                <c:pt idx="24">
                  <c:v>1393</c:v>
                </c:pt>
                <c:pt idx="25">
                  <c:v>1394</c:v>
                </c:pt>
                <c:pt idx="26">
                  <c:v>1395</c:v>
                </c:pt>
                <c:pt idx="27">
                  <c:v>1396</c:v>
                </c:pt>
                <c:pt idx="28">
                  <c:v>1397</c:v>
                </c:pt>
                <c:pt idx="29">
                  <c:v>1398</c:v>
                </c:pt>
                <c:pt idx="30">
                  <c:v>1399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3</c:v>
                </c:pt>
                <c:pt idx="1">
                  <c:v>6</c:v>
                </c:pt>
                <c:pt idx="2">
                  <c:v>6</c:v>
                </c:pt>
                <c:pt idx="3">
                  <c:v>19</c:v>
                </c:pt>
                <c:pt idx="4">
                  <c:v>21</c:v>
                </c:pt>
                <c:pt idx="5">
                  <c:v>16</c:v>
                </c:pt>
                <c:pt idx="6">
                  <c:v>24</c:v>
                </c:pt>
                <c:pt idx="7">
                  <c:v>46</c:v>
                </c:pt>
                <c:pt idx="8">
                  <c:v>39</c:v>
                </c:pt>
                <c:pt idx="9">
                  <c:v>44</c:v>
                </c:pt>
                <c:pt idx="10">
                  <c:v>44</c:v>
                </c:pt>
                <c:pt idx="11">
                  <c:v>37</c:v>
                </c:pt>
                <c:pt idx="12">
                  <c:v>57</c:v>
                </c:pt>
                <c:pt idx="13">
                  <c:v>45</c:v>
                </c:pt>
                <c:pt idx="14">
                  <c:v>46</c:v>
                </c:pt>
                <c:pt idx="15">
                  <c:v>58</c:v>
                </c:pt>
                <c:pt idx="16">
                  <c:v>50</c:v>
                </c:pt>
                <c:pt idx="17">
                  <c:v>36</c:v>
                </c:pt>
                <c:pt idx="18">
                  <c:v>56</c:v>
                </c:pt>
                <c:pt idx="19">
                  <c:v>35</c:v>
                </c:pt>
                <c:pt idx="20">
                  <c:v>43</c:v>
                </c:pt>
                <c:pt idx="21">
                  <c:v>36</c:v>
                </c:pt>
                <c:pt idx="22">
                  <c:v>37</c:v>
                </c:pt>
                <c:pt idx="23">
                  <c:v>65</c:v>
                </c:pt>
                <c:pt idx="24">
                  <c:v>74</c:v>
                </c:pt>
                <c:pt idx="25">
                  <c:v>84</c:v>
                </c:pt>
                <c:pt idx="26">
                  <c:v>82</c:v>
                </c:pt>
                <c:pt idx="27">
                  <c:v>64</c:v>
                </c:pt>
                <c:pt idx="28">
                  <c:v>66</c:v>
                </c:pt>
                <c:pt idx="29">
                  <c:v>49</c:v>
                </c:pt>
                <c:pt idx="30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46-4ACD-B435-B22838EF194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40342552"/>
        <c:axId val="240344040"/>
      </c:barChart>
      <c:catAx>
        <c:axId val="24034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344040"/>
        <c:crosses val="autoZero"/>
        <c:auto val="1"/>
        <c:lblAlgn val="ctr"/>
        <c:lblOffset val="100"/>
        <c:noMultiLvlLbl val="0"/>
      </c:catAx>
      <c:valAx>
        <c:axId val="240344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342552"/>
        <c:crosses val="autoZero"/>
        <c:crossBetween val="between"/>
      </c:valAx>
      <c:spPr>
        <a:solidFill>
          <a:srgbClr val="002060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rgbClr val="002060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01T19:48:18.162" idx="1">
    <p:pos x="7488" y="133"/>
    <p:text/>
    <p:extLst>
      <p:ext uri="{C676402C-5697-4E1C-873F-D02D1690AC5C}">
        <p15:threadingInfo xmlns:p15="http://schemas.microsoft.com/office/powerpoint/2012/main" timeZoneBias="-210"/>
      </p:ext>
    </p:extLst>
  </p:cm>
</p:cmLst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0.62625</cdr:x>
      <cdr:y>0.5</cdr:y>
    </cdr:from>
    <cdr:to>
      <cdr:x>0.64766</cdr:x>
      <cdr:y>0.57759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xmlns="" id="{223ABC71-EB20-433D-9D4D-2613D6C29BE2}"/>
            </a:ext>
          </a:extLst>
        </cdr:cNvPr>
        <cdr:cNvSpPr/>
      </cdr:nvSpPr>
      <cdr:spPr>
        <a:xfrm xmlns:a="http://schemas.openxmlformats.org/drawingml/2006/main">
          <a:off x="7294639" y="3256671"/>
          <a:ext cx="249324" cy="505377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0.62108</cdr:x>
      <cdr:y>0.18323</cdr:y>
    </cdr:from>
    <cdr:to>
      <cdr:x>0.6897</cdr:x>
      <cdr:y>0.5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9308241A-FBA6-4AC9-9FF8-D5B97923636B}"/>
            </a:ext>
          </a:extLst>
        </cdr:cNvPr>
        <cdr:cNvSpPr txBox="1"/>
      </cdr:nvSpPr>
      <cdr:spPr>
        <a:xfrm xmlns:a="http://schemas.openxmlformats.org/drawingml/2006/main" rot="16200000">
          <a:off x="6904310" y="1924488"/>
          <a:ext cx="2172409" cy="8366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>
              <a:solidFill>
                <a:schemeClr val="accent3">
                  <a:lumMod val="20000"/>
                  <a:lumOff val="80000"/>
                </a:schemeClr>
              </a:solidFill>
            </a:rPr>
            <a:t>Deceased</a:t>
          </a:r>
          <a:r>
            <a:rPr lang="fa-IR" sz="1800" b="1" dirty="0">
              <a:solidFill>
                <a:schemeClr val="accent3">
                  <a:lumMod val="20000"/>
                  <a:lumOff val="80000"/>
                </a:schemeClr>
              </a:solidFill>
            </a:rPr>
            <a:t> </a:t>
          </a:r>
          <a:r>
            <a:rPr lang="en-US" sz="1800" b="1" dirty="0" err="1">
              <a:solidFill>
                <a:schemeClr val="accent3">
                  <a:lumMod val="20000"/>
                  <a:lumOff val="80000"/>
                </a:schemeClr>
              </a:solidFill>
            </a:rPr>
            <a:t>Dr.bahloli</a:t>
          </a:r>
          <a:r>
            <a:rPr lang="en-US" sz="1800" b="1" dirty="0">
              <a:solidFill>
                <a:schemeClr val="accent3">
                  <a:lumMod val="20000"/>
                  <a:lumOff val="80000"/>
                </a:schemeClr>
              </a:solidFill>
            </a:rPr>
            <a:t> </a:t>
          </a:r>
        </a:p>
      </cdr:txBody>
    </cdr:sp>
  </cdr:relSizeAnchor>
  <cdr:relSizeAnchor xmlns:cdr="http://schemas.openxmlformats.org/drawingml/2006/chartDrawing">
    <cdr:from>
      <cdr:x>0.9582</cdr:x>
      <cdr:y>0.464</cdr:y>
    </cdr:from>
    <cdr:to>
      <cdr:x>0.9938</cdr:x>
      <cdr:y>0.5973</cdr:y>
    </cdr:to>
    <cdr:pic>
      <cdr:nvPicPr>
        <cdr:cNvPr id="7" name="chart">
          <a:extLst xmlns:a="http://schemas.openxmlformats.org/drawingml/2006/main">
            <a:ext uri="{FF2B5EF4-FFF2-40B4-BE49-F238E27FC236}">
              <a16:creationId xmlns:a16="http://schemas.microsoft.com/office/drawing/2014/main" xmlns="" id="{8713C432-39BD-4501-9CC6-94E93F8975E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1682349" y="3182144"/>
          <a:ext cx="434061" cy="914110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9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5368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51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828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87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9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1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8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6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7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65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0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96E65-D85F-4DEE-8005-6011A4CA4C02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7FEB38-46E5-4CE0-AC07-DECD7921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8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5800" y="2415183"/>
            <a:ext cx="6096000" cy="151220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In the name of who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Life is </a:t>
            </a:r>
            <a:r>
              <a:rPr lang="en-US" sz="40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from who</a:t>
            </a:r>
            <a:endParaRPr lang="en-US" sz="4000" dirty="0"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5345"/>
            <a:ext cx="3988261" cy="565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8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81" y="1231322"/>
            <a:ext cx="11040383" cy="530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321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78" b="2117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3754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8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8409" y="209977"/>
            <a:ext cx="10253518" cy="471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This center has  four kidney transplant  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surgeons   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and two liver ransplants,8 nephrologists and  two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transplant </a:t>
            </a:r>
            <a:r>
              <a:rPr lang="en-US" sz="3200" dirty="0" err="1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hepatologist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and  2 transplant cardiologist 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with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three cardiac transplant  surgeon </a:t>
            </a:r>
            <a:endParaRPr lang="en-US" sz="3200" dirty="0"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Organ transplant ward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:32  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beds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Theater room 4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Icu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for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cadaver</a:t>
            </a:r>
            <a:endParaRPr lang="en-US" sz="3200" dirty="0">
              <a:effectLst/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736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D439ED-1B66-4AD5-8A72-EF2E6FB96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2F31F5DA-7E9F-4738-83F9-F6FD272DAE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547472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Arrow: Down 7">
            <a:extLst>
              <a:ext uri="{FF2B5EF4-FFF2-40B4-BE49-F238E27FC236}">
                <a16:creationId xmlns:a16="http://schemas.microsoft.com/office/drawing/2014/main" xmlns="" id="{FE9AE5EE-4128-43AF-98B3-308D7D7066FB}"/>
              </a:ext>
            </a:extLst>
          </p:cNvPr>
          <p:cNvSpPr/>
          <p:nvPr/>
        </p:nvSpPr>
        <p:spPr>
          <a:xfrm>
            <a:off x="11744636" y="4165828"/>
            <a:ext cx="309489" cy="57677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01455" y="1302327"/>
            <a:ext cx="4719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85309" y="1071494"/>
            <a:ext cx="4886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  and hope have a nice meeting 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736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0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300" y="0"/>
            <a:ext cx="48514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700" y="0"/>
            <a:ext cx="48514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1100" y="0"/>
            <a:ext cx="4851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62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4146" y="822037"/>
            <a:ext cx="94303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Kidney transplant in Tabriz medical science  university</a:t>
            </a:r>
          </a:p>
          <a:p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Afshar Zomorrodi </a:t>
            </a:r>
          </a:p>
          <a:p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Professor of urology and kidney transplant surgeon </a:t>
            </a:r>
          </a:p>
          <a:p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Head of urology department and  organ transplant  department  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736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2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2545" y="369048"/>
            <a:ext cx="10111509" cy="5347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It is great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pleasure and honor  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for me from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2standpoints:</a:t>
            </a:r>
            <a:endParaRPr lang="en-US" sz="3200" dirty="0"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1-to be host 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of 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a very distinguished scientist from Iran and oversea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2-to say welcome to distinguished doctors helping to human   for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saving  lives  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of 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them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dirty="0"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Welcome every body to 8</a:t>
            </a:r>
            <a:r>
              <a:rPr lang="en-US" sz="3200" baseline="300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th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international  organ transplant congress of </a:t>
            </a:r>
            <a:r>
              <a:rPr lang="en-US" sz="32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I</a:t>
            </a:r>
            <a:r>
              <a:rPr lang="en-US" sz="32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ranian society organ  transplantation</a:t>
            </a:r>
            <a:endParaRPr lang="en-US" sz="3200" dirty="0"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736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5446" y="695160"/>
            <a:ext cx="75922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T</a:t>
            </a:r>
            <a:r>
              <a:rPr lang="en-US" sz="36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he </a:t>
            </a: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first kidney transplantation has been  performed   </a:t>
            </a:r>
            <a:r>
              <a:rPr lang="en-US" sz="3600" dirty="0">
                <a:solidFill>
                  <a:srgbClr val="FF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37</a:t>
            </a: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years ago  in </a:t>
            </a:r>
            <a:r>
              <a:rPr lang="en-US" sz="3600" dirty="0">
                <a:solidFill>
                  <a:srgbClr val="FF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1986</a:t>
            </a: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 by </a:t>
            </a:r>
            <a:r>
              <a:rPr lang="en-US" sz="36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dr</a:t>
            </a: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</a:t>
            </a:r>
            <a:r>
              <a:rPr lang="en-US" sz="36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Tavagoli</a:t>
            </a: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and late </a:t>
            </a:r>
            <a:r>
              <a:rPr lang="en-US" sz="36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dr</a:t>
            </a: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</a:t>
            </a:r>
            <a:r>
              <a:rPr lang="en-US" sz="36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pourazand</a:t>
            </a: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.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736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65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78" b="2117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3363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5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78" b="2117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34145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8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62545" y="989817"/>
            <a:ext cx="10193482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The </a:t>
            </a:r>
            <a:r>
              <a:rPr lang="en-US" sz="40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second   </a:t>
            </a:r>
            <a:r>
              <a:rPr lang="en-US" sz="4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kidney transplant  performed  by </a:t>
            </a:r>
            <a:r>
              <a:rPr lang="en-US" sz="40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dr</a:t>
            </a:r>
            <a:r>
              <a:rPr lang="en-US" sz="4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</a:t>
            </a:r>
            <a:r>
              <a:rPr lang="en-US" sz="40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simfrosh</a:t>
            </a:r>
            <a:r>
              <a:rPr lang="en-US" sz="4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and late </a:t>
            </a:r>
            <a:r>
              <a:rPr lang="en-US" sz="4000" dirty="0" err="1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Dr</a:t>
            </a:r>
            <a:r>
              <a:rPr lang="en-US" sz="40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</a:t>
            </a:r>
            <a:r>
              <a:rPr lang="en-US" sz="40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bohluli</a:t>
            </a:r>
            <a:r>
              <a:rPr lang="en-US" sz="40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, </a:t>
            </a:r>
            <a:r>
              <a:rPr lang="en-US" sz="4000" dirty="0" err="1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Dr</a:t>
            </a:r>
            <a:r>
              <a:rPr lang="en-US" sz="40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</a:t>
            </a:r>
            <a:r>
              <a:rPr lang="en-US" sz="4000" dirty="0" err="1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nourizadeh</a:t>
            </a:r>
            <a:r>
              <a:rPr lang="en-US" sz="40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, </a:t>
            </a:r>
            <a:r>
              <a:rPr lang="en-US" sz="40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dr</a:t>
            </a:r>
            <a:r>
              <a:rPr lang="en-US" sz="4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 </a:t>
            </a:r>
            <a:r>
              <a:rPr lang="en-US" sz="4000" dirty="0" err="1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Zomorrodi</a:t>
            </a:r>
            <a:r>
              <a:rPr lang="en-US" sz="4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in </a:t>
            </a:r>
            <a:r>
              <a:rPr lang="en-US" sz="4000" dirty="0" smtClean="0">
                <a:solidFill>
                  <a:srgbClr val="FF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1990</a:t>
            </a:r>
            <a:endParaRPr lang="en-US" sz="4000" dirty="0">
              <a:effectLst/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736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72145" y="897452"/>
            <a:ext cx="8211128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In </a:t>
            </a:r>
            <a:r>
              <a:rPr lang="en-US" sz="3600" dirty="0" smtClean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2016 </a:t>
            </a: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in Tabriz medical science celebrated 1000</a:t>
            </a:r>
            <a:r>
              <a:rPr lang="en-US" sz="3600" baseline="30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th</a:t>
            </a:r>
            <a:r>
              <a:rPr lang="en-US" sz="36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kidney transplant</a:t>
            </a:r>
            <a:endParaRPr lang="en-US" sz="3600" dirty="0">
              <a:effectLst/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736"/>
            <a:ext cx="1340427" cy="189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33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421</TotalTime>
  <Words>137</Words>
  <Application>Microsoft Office PowerPoint</Application>
  <PresentationFormat>Widescreen</PresentationFormat>
  <Paragraphs>26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Andalus</vt:lpstr>
      <vt:lpstr>Arial</vt:lpstr>
      <vt:lpstr>Calibri</vt:lpstr>
      <vt:lpstr>Century Gothic</vt:lpstr>
      <vt:lpstr>Tahoma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pourmohammad</dc:creator>
  <cp:lastModifiedBy>user</cp:lastModifiedBy>
  <cp:revision>30</cp:revision>
  <dcterms:created xsi:type="dcterms:W3CDTF">2020-12-31T20:28:35Z</dcterms:created>
  <dcterms:modified xsi:type="dcterms:W3CDTF">2021-01-13T07:34:11Z</dcterms:modified>
</cp:coreProperties>
</file>